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2"/>
  </p:notesMasterIdLst>
  <p:handoutMasterIdLst>
    <p:handoutMasterId r:id="rId13"/>
  </p:handoutMasterIdLst>
  <p:sldIdLst>
    <p:sldId id="257" r:id="rId5"/>
    <p:sldId id="277" r:id="rId6"/>
    <p:sldId id="392" r:id="rId7"/>
    <p:sldId id="393" r:id="rId8"/>
    <p:sldId id="394" r:id="rId9"/>
    <p:sldId id="279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05" autoAdjust="0"/>
    <p:restoredTop sz="93725" autoAdjust="0"/>
  </p:normalViewPr>
  <p:slideViewPr>
    <p:cSldViewPr snapToGrid="0">
      <p:cViewPr varScale="1">
        <p:scale>
          <a:sx n="92" d="100"/>
          <a:sy n="92" d="100"/>
        </p:scale>
        <p:origin x="66" y="411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9/8/2022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0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11" Type="http://schemas.openxmlformats.org/officeDocument/2006/relationships/image" Target="../media/image14.jpeg"/><Relationship Id="rId5" Type="http://schemas.openxmlformats.org/officeDocument/2006/relationships/image" Target="../media/image8.png"/><Relationship Id="rId10" Type="http://schemas.openxmlformats.org/officeDocument/2006/relationships/image" Target="../media/image13.jpe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3" y="2480296"/>
            <a:ext cx="3913763" cy="2384898"/>
          </a:xfrm>
        </p:spPr>
        <p:txBody>
          <a:bodyPr anchor="b" anchorCtr="0">
            <a:normAutofit fontScale="90000"/>
          </a:bodyPr>
          <a:lstStyle/>
          <a:p>
            <a:r>
              <a:rPr lang="en-US" dirty="0"/>
              <a:t>Differential Privacy for Mobility Data used in Epidemiological Models</a:t>
            </a:r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1879315"/>
            <a:ext cx="5437185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100" dirty="0"/>
              <a:t>Mobility data are used in epidemiological metapopulation models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A0BAF8-A960-CCF3-6936-6D8944CCAF62}"/>
              </a:ext>
            </a:extLst>
          </p:cNvPr>
          <p:cNvSpPr txBox="1"/>
          <p:nvPr/>
        </p:nvSpPr>
        <p:spPr>
          <a:xfrm>
            <a:off x="550863" y="4007346"/>
            <a:ext cx="5437187" cy="3415519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Kishore, N., Kahn, R., Martinez, P.P. et al. Lockdowns result in changes in human mobility which may impact the epidemiologic dynamics of SARS-CoV-2. Sci Rep 11, 6995 (2021). https://doi.org/10.1038/s41598-021-86297-w</a:t>
            </a:r>
            <a:endParaRPr lang="en-US" sz="12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2050" name="Picture 2" descr="Figure 7">
            <a:extLst>
              <a:ext uri="{FF2B5EF4-FFF2-40B4-BE49-F238E27FC236}">
                <a16:creationId xmlns:a16="http://schemas.microsoft.com/office/drawing/2014/main" id="{08FF7D19-87AB-3D64-E958-23C8292A7A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13" b="37130"/>
          <a:stretch/>
        </p:blipFill>
        <p:spPr bwMode="auto">
          <a:xfrm>
            <a:off x="7209863" y="549275"/>
            <a:ext cx="4143545" cy="5759450"/>
          </a:xfrm>
          <a:custGeom>
            <a:avLst/>
            <a:gdLst/>
            <a:ahLst/>
            <a:cxnLst/>
            <a:rect l="l" t="t" r="r" b="b"/>
            <a:pathLst>
              <a:path w="4713922" h="5759450">
                <a:moveTo>
                  <a:pt x="0" y="0"/>
                </a:moveTo>
                <a:lnTo>
                  <a:pt x="4713922" y="0"/>
                </a:lnTo>
                <a:lnTo>
                  <a:pt x="4713922" y="5759450"/>
                </a:lnTo>
                <a:lnTo>
                  <a:pt x="0" y="575945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C33DF-36C9-49E9-B48D-A320B179C4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0286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2D2F0-7752-6395-AFC9-CF8E0B2320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115" y="2019584"/>
            <a:ext cx="5437186" cy="1997855"/>
          </a:xfr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en-US" sz="4100" dirty="0"/>
              <a:t>These models can guide recommendations on resource allocation like vaccine distribution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54DD70-07F1-8413-B26F-44F41631C704}"/>
              </a:ext>
            </a:extLst>
          </p:cNvPr>
          <p:cNvSpPr txBox="1"/>
          <p:nvPr/>
        </p:nvSpPr>
        <p:spPr>
          <a:xfrm>
            <a:off x="550863" y="4147616"/>
            <a:ext cx="5437187" cy="663378"/>
          </a:xfrm>
          <a:prstGeom prst="rect">
            <a:avLst/>
          </a:prstGeom>
        </p:spPr>
        <p:txBody>
          <a:bodyPr vert="horz" wrap="square" lIns="0" tIns="0" rIns="0" bIns="0" rtlCol="0" anchor="t">
            <a:normAutofit/>
          </a:bodyPr>
          <a:lstStyle/>
          <a:p>
            <a:pPr>
              <a:lnSpc>
                <a:spcPct val="110000"/>
              </a:lnSpc>
              <a:spcAft>
                <a:spcPts val="800"/>
              </a:spcAft>
            </a:pP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Chang, S., Pierson, E., Koh, P.W. </a:t>
            </a:r>
            <a:r>
              <a:rPr lang="en-US" sz="1200" b="0" i="1" dirty="0">
                <a:solidFill>
                  <a:schemeClr val="tx1">
                    <a:alpha val="60000"/>
                  </a:schemeClr>
                </a:solidFill>
                <a:effectLst/>
              </a:rPr>
              <a:t>et al.</a:t>
            </a: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 Mobility network models of COVID-19 explain inequities and inform reopening. </a:t>
            </a:r>
            <a:r>
              <a:rPr lang="en-US" sz="1200" b="0" i="1" dirty="0">
                <a:solidFill>
                  <a:schemeClr val="tx1">
                    <a:alpha val="60000"/>
                  </a:schemeClr>
                </a:solidFill>
                <a:effectLst/>
              </a:rPr>
              <a:t>Nature</a:t>
            </a: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 </a:t>
            </a:r>
            <a:r>
              <a:rPr lang="en-US" sz="1200" b="1" i="0" dirty="0">
                <a:solidFill>
                  <a:schemeClr val="tx1">
                    <a:alpha val="60000"/>
                  </a:schemeClr>
                </a:solidFill>
                <a:effectLst/>
              </a:rPr>
              <a:t>589</a:t>
            </a:r>
            <a:r>
              <a:rPr lang="en-US" sz="1200" b="0" i="0" dirty="0">
                <a:solidFill>
                  <a:schemeClr val="tx1">
                    <a:alpha val="60000"/>
                  </a:schemeClr>
                </a:solidFill>
                <a:effectLst/>
              </a:rPr>
              <a:t>, 82–87 (2021). https://doi.org/10.1038/s41586-020-2923-3</a:t>
            </a:r>
            <a:endParaRPr lang="en-US" sz="12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10" name="Picture 4" descr="Fig. 1">
            <a:extLst>
              <a:ext uri="{FF2B5EF4-FFF2-40B4-BE49-F238E27FC236}">
                <a16:creationId xmlns:a16="http://schemas.microsoft.com/office/drawing/2014/main" id="{0EBA6C3E-684F-462D-E5B9-264B30657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95975" y="1284011"/>
            <a:ext cx="5961208" cy="4888189"/>
          </a:xfrm>
          <a:custGeom>
            <a:avLst/>
            <a:gdLst/>
            <a:ahLst/>
            <a:cxnLst/>
            <a:rect l="l" t="t" r="r" b="b"/>
            <a:pathLst>
              <a:path w="4713922" h="5759450">
                <a:moveTo>
                  <a:pt x="0" y="0"/>
                </a:moveTo>
                <a:lnTo>
                  <a:pt x="4713922" y="0"/>
                </a:lnTo>
                <a:lnTo>
                  <a:pt x="4713922" y="5759450"/>
                </a:lnTo>
                <a:lnTo>
                  <a:pt x="0" y="575945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89674-BEA0-6D9A-2263-BA1021A4A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9668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8B9EB-2D1E-201A-610B-F2BDCB22A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use of these data requires balancing two key components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D0A7401-1D97-844F-BCBB-021C8121F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2749680"/>
            <a:ext cx="5437186" cy="535354"/>
          </a:xfrm>
        </p:spPr>
        <p:txBody>
          <a:bodyPr/>
          <a:lstStyle/>
          <a:p>
            <a:r>
              <a:rPr lang="en-US" sz="2000" b="1" dirty="0"/>
              <a:t>Preservation of Privacy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4E3B7-2420-CCF3-3BEC-33678EC954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3445675"/>
            <a:ext cx="5429114" cy="142765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users trust that the researcher using mobility data protects the identity of those individuals who produce them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BAF87F8-F9BA-1A5A-00BB-D9D5C5B441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2749680"/>
            <a:ext cx="5436392" cy="535354"/>
          </a:xfrm>
        </p:spPr>
        <p:txBody>
          <a:bodyPr/>
          <a:lstStyle/>
          <a:p>
            <a:r>
              <a:rPr lang="en-US" sz="2000" b="1" dirty="0"/>
              <a:t>Valid estimation of epidemiological parameters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3676BFA-15C4-4793-73E6-38703C29FC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3445675"/>
            <a:ext cx="5436391" cy="184848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users trust that unique experiences are incorporated into the model outputs which guide resource allocation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036CC-AE04-915A-E74B-8BB14B59A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610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Freeform: Shape 307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81" name="Oval 308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83" name="Oval 308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85" name="Group 308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086" name="Freeform: Shape 308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87" name="Freeform: Shape 308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088" name="Oval 308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9" name="Oval 308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091" name="Rectangle 309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3" name="Oval 3092">
            <a:extLst>
              <a:ext uri="{FF2B5EF4-FFF2-40B4-BE49-F238E27FC236}">
                <a16:creationId xmlns:a16="http://schemas.microsoft.com/office/drawing/2014/main" id="{28A00A08-E4E6-4184-B484-E0E034072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171" y="13882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95" name="Group 3094">
            <a:extLst>
              <a:ext uri="{FF2B5EF4-FFF2-40B4-BE49-F238E27FC236}">
                <a16:creationId xmlns:a16="http://schemas.microsoft.com/office/drawing/2014/main" id="{0780E404-3121-4F33-AF2D-65F659A97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7675" y="288981"/>
            <a:ext cx="1262947" cy="1335600"/>
            <a:chOff x="2678417" y="2427951"/>
            <a:chExt cx="1262947" cy="1335600"/>
          </a:xfrm>
        </p:grpSpPr>
        <p:sp>
          <p:nvSpPr>
            <p:cNvPr id="3096" name="Freeform: Shape 3095">
              <a:extLst>
                <a:ext uri="{FF2B5EF4-FFF2-40B4-BE49-F238E27FC236}">
                  <a16:creationId xmlns:a16="http://schemas.microsoft.com/office/drawing/2014/main" id="{2339341D-8322-49F1-91DA-6D115CCAE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97" name="Oval 3096">
              <a:extLst>
                <a:ext uri="{FF2B5EF4-FFF2-40B4-BE49-F238E27FC236}">
                  <a16:creationId xmlns:a16="http://schemas.microsoft.com/office/drawing/2014/main" id="{7EB9DB0E-3B0E-411A-9274-448D565CA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0" name="Title 9">
            <a:extLst>
              <a:ext uri="{FF2B5EF4-FFF2-40B4-BE49-F238E27FC236}">
                <a16:creationId xmlns:a16="http://schemas.microsoft.com/office/drawing/2014/main" id="{84CE9DCE-7F4E-7DA9-6CCA-131609281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3034657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4100" dirty="0"/>
              <a:t>Differential Privacy offers a robust method to meet this demand</a:t>
            </a:r>
          </a:p>
        </p:txBody>
      </p:sp>
      <p:grpSp>
        <p:nvGrpSpPr>
          <p:cNvPr id="3099" name="Group 3098">
            <a:extLst>
              <a:ext uri="{FF2B5EF4-FFF2-40B4-BE49-F238E27FC236}">
                <a16:creationId xmlns:a16="http://schemas.microsoft.com/office/drawing/2014/main" id="{4B158E9A-DBF4-4AA7-B6B7-8C8EB2FBDD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125249" y="5435090"/>
            <a:ext cx="762805" cy="734873"/>
            <a:chOff x="7950336" y="1300590"/>
            <a:chExt cx="762805" cy="734873"/>
          </a:xfrm>
        </p:grpSpPr>
        <p:sp>
          <p:nvSpPr>
            <p:cNvPr id="3100" name="Freeform 5">
              <a:extLst>
                <a:ext uri="{FF2B5EF4-FFF2-40B4-BE49-F238E27FC236}">
                  <a16:creationId xmlns:a16="http://schemas.microsoft.com/office/drawing/2014/main" id="{6150ACFD-AEC6-42A3-A5A7-E7AD6B13E0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20298" y="1428832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01" name="Freeform 6">
              <a:extLst>
                <a:ext uri="{FF2B5EF4-FFF2-40B4-BE49-F238E27FC236}">
                  <a16:creationId xmlns:a16="http://schemas.microsoft.com/office/drawing/2014/main" id="{DB4D1217-FEB1-4D2A-80F4-C227B66D7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066503" y="1339815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02" name="Freeform 8">
              <a:extLst>
                <a:ext uri="{FF2B5EF4-FFF2-40B4-BE49-F238E27FC236}">
                  <a16:creationId xmlns:a16="http://schemas.microsoft.com/office/drawing/2014/main" id="{0BCA7138-22BA-4785-8B3D-9D45213E8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3600000">
              <a:off x="8217173" y="1608753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60000"/>
                  </a:schemeClr>
                </a:gs>
                <a:gs pos="100000">
                  <a:schemeClr val="accent1">
                    <a:lumMod val="60000"/>
                    <a:lumOff val="4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bg2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60233A3F-AD86-C2CF-C12E-FDCCD05615A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95776" y="941552"/>
            <a:ext cx="7345363" cy="4976482"/>
          </a:xfrm>
          <a:custGeom>
            <a:avLst/>
            <a:gdLst/>
            <a:ahLst/>
            <a:cxnLst/>
            <a:rect l="l" t="t" r="r" b="b"/>
            <a:pathLst>
              <a:path w="7345363" h="5761037">
                <a:moveTo>
                  <a:pt x="0" y="0"/>
                </a:moveTo>
                <a:lnTo>
                  <a:pt x="7345363" y="0"/>
                </a:lnTo>
                <a:lnTo>
                  <a:pt x="7345363" y="5761037"/>
                </a:lnTo>
                <a:lnTo>
                  <a:pt x="0" y="57610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1B2228-4B06-C30E-5A3F-05E3C9BFA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E642ACD-D259-ED32-45FF-0E82DE58D1C3}"/>
              </a:ext>
            </a:extLst>
          </p:cNvPr>
          <p:cNvSpPr txBox="1">
            <a:spLocks/>
          </p:cNvSpPr>
          <p:nvPr/>
        </p:nvSpPr>
        <p:spPr>
          <a:xfrm>
            <a:off x="550861" y="3538140"/>
            <a:ext cx="3240087" cy="247235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As we incorporate privacy preserving noise, most epidemiological metrics of interest remain unbiased till </a:t>
            </a:r>
            <a:r>
              <a:rPr lang="en-US"/>
              <a:t>we reach </a:t>
            </a:r>
            <a:r>
              <a:rPr lang="en-US" dirty="0"/>
              <a:t>very high levels of noise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899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C15EE852-24F1-4643-8082-AB45CFF2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3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does application of DP to mobility data mean?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C3EA1B05-09DA-C5E2-1422-847B1433538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-1" b="1"/>
          <a:stretch/>
        </p:blipFill>
        <p:spPr>
          <a:xfrm>
            <a:off x="4743451" y="549275"/>
            <a:ext cx="6897687" cy="5759451"/>
          </a:xfrm>
          <a:custGeom>
            <a:avLst/>
            <a:gdLst/>
            <a:ahLst/>
            <a:cxnLst/>
            <a:rect l="l" t="t" r="r" b="b"/>
            <a:pathLst>
              <a:path w="6897687" h="5759451">
                <a:moveTo>
                  <a:pt x="0" y="0"/>
                </a:moveTo>
                <a:lnTo>
                  <a:pt x="6897687" y="0"/>
                </a:lnTo>
                <a:lnTo>
                  <a:pt x="6897687" y="5759451"/>
                </a:lnTo>
                <a:lnTo>
                  <a:pt x="0" y="5759451"/>
                </a:lnTo>
                <a:close/>
              </a:path>
            </a:pathLst>
          </a:custGeom>
        </p:spPr>
      </p:pic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C563B34-DD53-4FB1-B8C2-8914E01C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 vert="horz" wrap="square" lIns="0" tIns="0" rIns="0" bIns="0" rtlCol="0" anchor="ctr">
            <a:normAutofit/>
          </a:bodyPr>
          <a:lstStyle/>
          <a:p>
            <a:pPr>
              <a:spcAft>
                <a:spcPts val="600"/>
              </a:spcAft>
            </a:pPr>
            <a:fld id="{DBA1B0FB-D917-4C8C-928F-313BD683BF39}" type="slidenum">
              <a:rPr lang="en-US" smtClean="0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0" name="Title 13">
            <a:extLst>
              <a:ext uri="{FF2B5EF4-FFF2-40B4-BE49-F238E27FC236}">
                <a16:creationId xmlns:a16="http://schemas.microsoft.com/office/drawing/2014/main" id="{FC77F795-0485-D527-B91D-1478626EB764}"/>
              </a:ext>
            </a:extLst>
          </p:cNvPr>
          <p:cNvSpPr txBox="1">
            <a:spLocks/>
          </p:cNvSpPr>
          <p:nvPr/>
        </p:nvSpPr>
        <p:spPr>
          <a:xfrm>
            <a:off x="550862" y="3371791"/>
            <a:ext cx="3565524" cy="1997855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400" dirty="0"/>
              <a:t>Try out our demo and find out!</a:t>
            </a:r>
          </a:p>
        </p:txBody>
      </p:sp>
    </p:spTree>
    <p:extLst>
      <p:ext uri="{BB962C8B-B14F-4D97-AF65-F5344CB8AC3E}">
        <p14:creationId xmlns:p14="http://schemas.microsoft.com/office/powerpoint/2010/main" val="395518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2A30C0-1BC4-4764-9C0F-5D811CAB83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9136" y="202945"/>
            <a:ext cx="1773728" cy="675644"/>
          </a:xfrm>
        </p:spPr>
        <p:txBody>
          <a:bodyPr/>
          <a:lstStyle/>
          <a:p>
            <a:r>
              <a:rPr lang="en-US" dirty="0"/>
              <a:t>Team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91181F6D-A54F-4289-8C36-80ECE3B2C8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11280" y="2596872"/>
            <a:ext cx="1711325" cy="236839"/>
          </a:xfrm>
        </p:spPr>
        <p:txBody>
          <a:bodyPr/>
          <a:lstStyle/>
          <a:p>
            <a:pPr algn="ctr"/>
            <a:r>
              <a:rPr lang="en-US" sz="1400" dirty="0"/>
              <a:t>Akash Yadav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F9A883-CC44-4401-AE67-8FCEACB7D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3" name="Text Placeholder 40">
            <a:extLst>
              <a:ext uri="{FF2B5EF4-FFF2-40B4-BE49-F238E27FC236}">
                <a16:creationId xmlns:a16="http://schemas.microsoft.com/office/drawing/2014/main" id="{4F31A54B-A37A-224F-66A7-3AD59FAD3189}"/>
              </a:ext>
            </a:extLst>
          </p:cNvPr>
          <p:cNvSpPr txBox="1">
            <a:spLocks/>
          </p:cNvSpPr>
          <p:nvPr/>
        </p:nvSpPr>
        <p:spPr>
          <a:xfrm>
            <a:off x="3422748" y="2596873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Andrew Schroeder</a:t>
            </a:r>
          </a:p>
        </p:txBody>
      </p:sp>
      <p:sp>
        <p:nvSpPr>
          <p:cNvPr id="54" name="Text Placeholder 40">
            <a:extLst>
              <a:ext uri="{FF2B5EF4-FFF2-40B4-BE49-F238E27FC236}">
                <a16:creationId xmlns:a16="http://schemas.microsoft.com/office/drawing/2014/main" id="{72FFDAD7-0536-B05D-6C80-086F44DF1AE0}"/>
              </a:ext>
            </a:extLst>
          </p:cNvPr>
          <p:cNvSpPr txBox="1">
            <a:spLocks/>
          </p:cNvSpPr>
          <p:nvPr/>
        </p:nvSpPr>
        <p:spPr>
          <a:xfrm>
            <a:off x="6246340" y="2596872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Caroline Buckee</a:t>
            </a:r>
          </a:p>
        </p:txBody>
      </p:sp>
      <p:sp>
        <p:nvSpPr>
          <p:cNvPr id="55" name="Text Placeholder 40">
            <a:extLst>
              <a:ext uri="{FF2B5EF4-FFF2-40B4-BE49-F238E27FC236}">
                <a16:creationId xmlns:a16="http://schemas.microsoft.com/office/drawing/2014/main" id="{DB153DD5-5804-AAA0-6D04-54AC4FAC533D}"/>
              </a:ext>
            </a:extLst>
          </p:cNvPr>
          <p:cNvSpPr txBox="1">
            <a:spLocks/>
          </p:cNvSpPr>
          <p:nvPr/>
        </p:nvSpPr>
        <p:spPr>
          <a:xfrm>
            <a:off x="9060089" y="2596871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 err="1"/>
              <a:t>Koissi</a:t>
            </a:r>
            <a:r>
              <a:rPr lang="en-US" sz="1400" dirty="0"/>
              <a:t> </a:t>
            </a:r>
            <a:r>
              <a:rPr lang="en-US" sz="1400" dirty="0" err="1"/>
              <a:t>Savi</a:t>
            </a:r>
            <a:endParaRPr lang="en-US" sz="1400" dirty="0"/>
          </a:p>
        </p:txBody>
      </p:sp>
      <p:pic>
        <p:nvPicPr>
          <p:cNvPr id="57" name="Picture Placeholder 35">
            <a:extLst>
              <a:ext uri="{FF2B5EF4-FFF2-40B4-BE49-F238E27FC236}">
                <a16:creationId xmlns:a16="http://schemas.microsoft.com/office/drawing/2014/main" id="{E913ACF3-165F-8502-C4A7-CEEF235E87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3540921" y="2947139"/>
            <a:ext cx="1435608" cy="1435608"/>
          </a:xfrm>
          <a:prstGeom prst="rect">
            <a:avLst/>
          </a:prstGeom>
          <a:solidFill>
            <a:schemeClr val="accent5"/>
          </a:solidFill>
        </p:spPr>
      </p:pic>
      <p:pic>
        <p:nvPicPr>
          <p:cNvPr id="58" name="Picture Placeholder 37">
            <a:extLst>
              <a:ext uri="{FF2B5EF4-FFF2-40B4-BE49-F238E27FC236}">
                <a16:creationId xmlns:a16="http://schemas.microsoft.com/office/drawing/2014/main" id="{8B37F6BC-52AD-8F78-67C6-567160B09A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6364513" y="2949807"/>
            <a:ext cx="1435608" cy="1435608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59" name="Text Placeholder 40">
            <a:extLst>
              <a:ext uri="{FF2B5EF4-FFF2-40B4-BE49-F238E27FC236}">
                <a16:creationId xmlns:a16="http://schemas.microsoft.com/office/drawing/2014/main" id="{44145226-E1C7-DAE5-E2A2-00E110DA2783}"/>
              </a:ext>
            </a:extLst>
          </p:cNvPr>
          <p:cNvSpPr txBox="1">
            <a:spLocks/>
          </p:cNvSpPr>
          <p:nvPr/>
        </p:nvSpPr>
        <p:spPr>
          <a:xfrm>
            <a:off x="601437" y="4498844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Navin Vembar</a:t>
            </a:r>
          </a:p>
        </p:txBody>
      </p:sp>
      <p:pic>
        <p:nvPicPr>
          <p:cNvPr id="60" name="Picture Placeholder 37">
            <a:extLst>
              <a:ext uri="{FF2B5EF4-FFF2-40B4-BE49-F238E27FC236}">
                <a16:creationId xmlns:a16="http://schemas.microsoft.com/office/drawing/2014/main" id="{3C0FE309-2385-EEDD-139C-B5B6D22858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9202954" y="2947139"/>
            <a:ext cx="1405909" cy="1435608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61" name="Text Placeholder 40">
            <a:extLst>
              <a:ext uri="{FF2B5EF4-FFF2-40B4-BE49-F238E27FC236}">
                <a16:creationId xmlns:a16="http://schemas.microsoft.com/office/drawing/2014/main" id="{34978A6A-8FC1-9E66-B068-4FCDE5521C59}"/>
              </a:ext>
            </a:extLst>
          </p:cNvPr>
          <p:cNvSpPr txBox="1">
            <a:spLocks/>
          </p:cNvSpPr>
          <p:nvPr/>
        </p:nvSpPr>
        <p:spPr>
          <a:xfrm>
            <a:off x="3412905" y="4498845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Nishant Kishore</a:t>
            </a:r>
          </a:p>
        </p:txBody>
      </p:sp>
      <p:sp>
        <p:nvSpPr>
          <p:cNvPr id="62" name="Text Placeholder 40">
            <a:extLst>
              <a:ext uri="{FF2B5EF4-FFF2-40B4-BE49-F238E27FC236}">
                <a16:creationId xmlns:a16="http://schemas.microsoft.com/office/drawing/2014/main" id="{6543AB05-10F5-86A8-1346-92ABEF5310F3}"/>
              </a:ext>
            </a:extLst>
          </p:cNvPr>
          <p:cNvSpPr txBox="1">
            <a:spLocks/>
          </p:cNvSpPr>
          <p:nvPr/>
        </p:nvSpPr>
        <p:spPr>
          <a:xfrm>
            <a:off x="6236497" y="4498844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Salil </a:t>
            </a:r>
            <a:r>
              <a:rPr lang="en-US" sz="1400" dirty="0" err="1"/>
              <a:t>Vadhan</a:t>
            </a:r>
            <a:endParaRPr lang="en-US" sz="1400" dirty="0"/>
          </a:p>
        </p:txBody>
      </p:sp>
      <p:sp>
        <p:nvSpPr>
          <p:cNvPr id="63" name="Text Placeholder 40">
            <a:extLst>
              <a:ext uri="{FF2B5EF4-FFF2-40B4-BE49-F238E27FC236}">
                <a16:creationId xmlns:a16="http://schemas.microsoft.com/office/drawing/2014/main" id="{CB8E992E-4E0F-8BCA-E99C-1844EDA31647}"/>
              </a:ext>
            </a:extLst>
          </p:cNvPr>
          <p:cNvSpPr txBox="1">
            <a:spLocks/>
          </p:cNvSpPr>
          <p:nvPr/>
        </p:nvSpPr>
        <p:spPr>
          <a:xfrm>
            <a:off x="9050246" y="4498843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/>
              <a:t>Satchit Balsari</a:t>
            </a:r>
          </a:p>
        </p:txBody>
      </p:sp>
      <p:pic>
        <p:nvPicPr>
          <p:cNvPr id="64" name="Picture Placeholder 37">
            <a:extLst>
              <a:ext uri="{FF2B5EF4-FFF2-40B4-BE49-F238E27FC236}">
                <a16:creationId xmlns:a16="http://schemas.microsoft.com/office/drawing/2014/main" id="{A9D4C6F1-8D86-E162-3243-FDC18B423DF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/>
          <a:stretch/>
        </p:blipFill>
        <p:spPr>
          <a:xfrm>
            <a:off x="4990846" y="4792204"/>
            <a:ext cx="1435608" cy="1435608"/>
          </a:xfrm>
          <a:prstGeom prst="rect">
            <a:avLst/>
          </a:prstGeom>
          <a:solidFill>
            <a:schemeClr val="accent5"/>
          </a:solidFill>
        </p:spPr>
      </p:pic>
      <p:sp>
        <p:nvSpPr>
          <p:cNvPr id="65" name="Text Placeholder 40">
            <a:extLst>
              <a:ext uri="{FF2B5EF4-FFF2-40B4-BE49-F238E27FC236}">
                <a16:creationId xmlns:a16="http://schemas.microsoft.com/office/drawing/2014/main" id="{4B2EEE25-EE68-D076-570F-0CAED030FD25}"/>
              </a:ext>
            </a:extLst>
          </p:cNvPr>
          <p:cNvSpPr txBox="1">
            <a:spLocks/>
          </p:cNvSpPr>
          <p:nvPr/>
        </p:nvSpPr>
        <p:spPr>
          <a:xfrm>
            <a:off x="4852987" y="6343908"/>
            <a:ext cx="1711325" cy="236839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spcAft>
                <a:spcPts val="800"/>
              </a:spcAft>
              <a:buFont typeface="Arial" panose="020B0604020202020204" pitchFamily="34" charset="0"/>
              <a:buNone/>
              <a:defRPr sz="2000" b="1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alpha val="6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 err="1"/>
              <a:t>Wanrong</a:t>
            </a:r>
            <a:r>
              <a:rPr lang="en-US" sz="1400" dirty="0"/>
              <a:t> Zhang</a:t>
            </a:r>
          </a:p>
        </p:txBody>
      </p:sp>
      <p:pic>
        <p:nvPicPr>
          <p:cNvPr id="1028" name="Picture 4" descr="Akash Yadav - Research Data Scientist - Harvard University | LinkedIn">
            <a:extLst>
              <a:ext uri="{FF2B5EF4-FFF2-40B4-BE49-F238E27FC236}">
                <a16:creationId xmlns:a16="http://schemas.microsoft.com/office/drawing/2014/main" id="{88467819-1A5B-9955-7A42-DC03C28AD77B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9" b="7559"/>
          <a:stretch>
            <a:fillRect/>
          </a:stretch>
        </p:blipFill>
        <p:spPr bwMode="auto">
          <a:xfrm>
            <a:off x="584608" y="1045167"/>
            <a:ext cx="1691640" cy="143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ndrew Schroeder - WeRobotics">
            <a:extLst>
              <a:ext uri="{FF2B5EF4-FFF2-40B4-BE49-F238E27FC236}">
                <a16:creationId xmlns:a16="http://schemas.microsoft.com/office/drawing/2014/main" id="{09DA1D3D-4351-EC9C-CEAF-BA55B8DA174A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9" b="7559"/>
          <a:stretch>
            <a:fillRect/>
          </a:stretch>
        </p:blipFill>
        <p:spPr bwMode="auto">
          <a:xfrm>
            <a:off x="3442433" y="1045167"/>
            <a:ext cx="1691640" cy="143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Caroline Buckee's Faculty Website | Harvard T.H. Chan School of Public  Health">
            <a:extLst>
              <a:ext uri="{FF2B5EF4-FFF2-40B4-BE49-F238E27FC236}">
                <a16:creationId xmlns:a16="http://schemas.microsoft.com/office/drawing/2014/main" id="{888ED686-FB1C-0A08-DFE0-4E10FA4D5CFF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59" b="7559"/>
          <a:stretch>
            <a:fillRect/>
          </a:stretch>
        </p:blipFill>
        <p:spPr bwMode="auto">
          <a:xfrm>
            <a:off x="6212107" y="1045167"/>
            <a:ext cx="1691640" cy="143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Koissi Savi • CrisisReady">
            <a:extLst>
              <a:ext uri="{FF2B5EF4-FFF2-40B4-BE49-F238E27FC236}">
                <a16:creationId xmlns:a16="http://schemas.microsoft.com/office/drawing/2014/main" id="{293AD1C0-4E92-C356-00AF-7BF0C9148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7042" y="1045167"/>
            <a:ext cx="1175258" cy="1469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Navin Vembar | OpenDP">
            <a:extLst>
              <a:ext uri="{FF2B5EF4-FFF2-40B4-BE49-F238E27FC236}">
                <a16:creationId xmlns:a16="http://schemas.microsoft.com/office/drawing/2014/main" id="{9AAD0CA1-3378-F9B8-E78C-4658F0E615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63" y="2969395"/>
            <a:ext cx="1174028" cy="1434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9876663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{6857294C-ECA5-4E9A-A2B4-9A4265069C80}tf33713516_win32</Template>
  <TotalTime>57</TotalTime>
  <Words>251</Words>
  <Application>Microsoft Office PowerPoint</Application>
  <PresentationFormat>Widescreen</PresentationFormat>
  <Paragraphs>32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Walbaum Display</vt:lpstr>
      <vt:lpstr>3DFloatVTI</vt:lpstr>
      <vt:lpstr>Differential Privacy for Mobility Data used in Epidemiological Models</vt:lpstr>
      <vt:lpstr>Mobility data are used in epidemiological metapopulation models</vt:lpstr>
      <vt:lpstr>These models can guide recommendations on resource allocation like vaccine distribution</vt:lpstr>
      <vt:lpstr>The use of these data requires balancing two key components</vt:lpstr>
      <vt:lpstr>Differential Privacy offers a robust method to meet this demand</vt:lpstr>
      <vt:lpstr>What does application of DP to mobility data mean?</vt:lpstr>
      <vt:lpstr>Team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Differential Privacy for Mobility Data used in Epidmiological Models</dc:title>
  <dc:creator>Nishant Kishore</dc:creator>
  <cp:lastModifiedBy>Nishant Kishore</cp:lastModifiedBy>
  <cp:revision>6</cp:revision>
  <dcterms:created xsi:type="dcterms:W3CDTF">2022-09-08T17:23:25Z</dcterms:created>
  <dcterms:modified xsi:type="dcterms:W3CDTF">2022-09-09T00:43:46Z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